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7" r:id="rId3"/>
    <p:sldId id="257" r:id="rId4"/>
    <p:sldId id="258" r:id="rId5"/>
    <p:sldId id="268" r:id="rId6"/>
    <p:sldId id="269" r:id="rId7"/>
    <p:sldId id="273" r:id="rId8"/>
    <p:sldId id="274" r:id="rId9"/>
    <p:sldId id="275" r:id="rId10"/>
    <p:sldId id="276" r:id="rId11"/>
    <p:sldId id="278" r:id="rId12"/>
    <p:sldId id="279" r:id="rId13"/>
    <p:sldId id="270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98" autoAdjust="0"/>
    <p:restoredTop sz="95256" autoAdjust="0"/>
  </p:normalViewPr>
  <p:slideViewPr>
    <p:cSldViewPr showGuides="1">
      <p:cViewPr varScale="1">
        <p:scale>
          <a:sx n="114" d="100"/>
          <a:sy n="114" d="100"/>
        </p:scale>
        <p:origin x="643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94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076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66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237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806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27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24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299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6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11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A37DA-32F0-4DC4-BB66-7D7A1D89CDF3}" type="datetimeFigureOut">
              <a:rPr lang="en-US" smtClean="0"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C0FC4-6898-44CD-8EEC-E8D9DA5B64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87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1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1.wdp"/><Relationship Id="rId7" Type="http://schemas.openxmlformats.org/officeDocument/2006/relationships/image" Target="../media/image12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microsoft.com/office/2007/relationships/hdphoto" Target="../media/hdphoto1.wdp"/><Relationship Id="rId7" Type="http://schemas.openxmlformats.org/officeDocument/2006/relationships/image" Target="../media/image1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91A006A9-120E-4B23-B2A6-AB3F58BD1C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48847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COMPUTER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07AE2B-FEE1-43A6-A4AA-0ED498AF9752}"/>
              </a:ext>
            </a:extLst>
          </p:cNvPr>
          <p:cNvSpPr txBox="1"/>
          <p:nvPr/>
        </p:nvSpPr>
        <p:spPr>
          <a:xfrm>
            <a:off x="0" y="158115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GENERATIONS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6E1BCD-6F5C-408C-CE8A-A0E4DEF370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240" y="1793094"/>
            <a:ext cx="4253562" cy="42535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7D0186-D42A-CE65-4C33-9BFF85892F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52" y="3244157"/>
            <a:ext cx="2438400" cy="1625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D6EC58-B647-0A25-EAF2-74E8CA110C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802" y="2983807"/>
            <a:ext cx="1885950" cy="1885950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F6E2C741-659D-4F23-520A-A607429F8E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565302">
            <a:off x="6123667" y="3481936"/>
            <a:ext cx="646966" cy="662493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500A61DD-1F9A-B455-A835-9858F178E5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565302">
            <a:off x="2859698" y="3451486"/>
            <a:ext cx="646966" cy="66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5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646"/>
    </mc:Choice>
    <mc:Fallback xmlns="">
      <p:transition spd="slow" advTm="416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7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3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75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47800" y="211455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" y="209549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Examples       : DEC 10 , STAR 1000 , PDP 11 , CRAY-1 , CARY-X-MP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905000" y="866774"/>
            <a:ext cx="2249779" cy="2025888"/>
            <a:chOff x="1143000" y="895350"/>
            <a:chExt cx="2362200" cy="212712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0" y="895350"/>
              <a:ext cx="2362200" cy="177165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143000" y="2667000"/>
              <a:ext cx="2359819" cy="355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DEC Computers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989220" y="881062"/>
            <a:ext cx="2249779" cy="2025888"/>
            <a:chOff x="4191000" y="895350"/>
            <a:chExt cx="2362200" cy="212712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1000" y="895350"/>
              <a:ext cx="2362200" cy="177153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193381" y="2667000"/>
              <a:ext cx="2359819" cy="355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PDP 11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2A2938B-5C83-4FAC-AB79-7ED9D7A40EC0}"/>
              </a:ext>
            </a:extLst>
          </p:cNvPr>
          <p:cNvGrpSpPr/>
          <p:nvPr/>
        </p:nvGrpSpPr>
        <p:grpSpPr>
          <a:xfrm>
            <a:off x="3505200" y="3076575"/>
            <a:ext cx="2156103" cy="1955631"/>
            <a:chOff x="3505200" y="3076575"/>
            <a:chExt cx="2156103" cy="195563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3076575"/>
              <a:ext cx="2156103" cy="161707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505200" y="4693652"/>
              <a:ext cx="21561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CRAY-1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266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5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8575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pitchFamily="34" charset="0"/>
              </a:rPr>
              <a:t>Fifth Generation computers </a:t>
            </a:r>
            <a:r>
              <a:rPr lang="en-US" sz="2400" b="1" dirty="0">
                <a:solidFill>
                  <a:schemeClr val="bg1"/>
                </a:solidFill>
                <a:latin typeface="Arial Black" pitchFamily="34" charset="0"/>
              </a:rPr>
              <a:t>(</a:t>
            </a:r>
            <a:r>
              <a:rPr lang="en-US" sz="2400" b="1" dirty="0">
                <a:solidFill>
                  <a:schemeClr val="bg1"/>
                </a:solidFill>
              </a:rPr>
              <a:t>1980 - Present)</a:t>
            </a:r>
            <a:endParaRPr lang="en-US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0544" y="1035844"/>
            <a:ext cx="806291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Technology                            :    </a:t>
            </a:r>
            <a:r>
              <a:rPr lang="it-IT" sz="1600" dirty="0">
                <a:solidFill>
                  <a:schemeClr val="bg1"/>
                </a:solidFill>
              </a:rPr>
              <a:t>ULSI (Ultra Large Scale Integration)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>
                <a:solidFill>
                  <a:schemeClr val="bg1"/>
                </a:solidFill>
              </a:rPr>
              <a:t>Programming Language      :    High level programming languages such as C , C++ , Java , Net etc.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                                                     Based on AI (Artificial Intelligence)software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Use keyboard , mouse , monitor , printer and more input output devices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0483" y="2948047"/>
            <a:ext cx="35528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Very small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Very fast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Less expensive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Portable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High energy efficiency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Easy to operate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000" y="2461796"/>
            <a:ext cx="3933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Characteristics 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107" y="2266950"/>
            <a:ext cx="4134693" cy="25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2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2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25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47800" y="211455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" y="209549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Examples       : Desktop , Laptop , Notebook , Chrome book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85F24CB-4D9B-4A0F-8A85-62C9819F514E}"/>
              </a:ext>
            </a:extLst>
          </p:cNvPr>
          <p:cNvGrpSpPr/>
          <p:nvPr/>
        </p:nvGrpSpPr>
        <p:grpSpPr>
          <a:xfrm>
            <a:off x="1524000" y="742950"/>
            <a:ext cx="2826882" cy="2091154"/>
            <a:chOff x="1524000" y="742950"/>
            <a:chExt cx="2826882" cy="209115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742950"/>
              <a:ext cx="2826882" cy="173382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828800" y="2495550"/>
              <a:ext cx="22475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Desktop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89E3CDF-9DA8-4236-90DF-C69F684C2DCA}"/>
              </a:ext>
            </a:extLst>
          </p:cNvPr>
          <p:cNvGrpSpPr/>
          <p:nvPr/>
        </p:nvGrpSpPr>
        <p:grpSpPr>
          <a:xfrm>
            <a:off x="4791634" y="742950"/>
            <a:ext cx="2826882" cy="2091154"/>
            <a:chOff x="4791634" y="742950"/>
            <a:chExt cx="2826882" cy="209115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1634" y="742950"/>
              <a:ext cx="2826882" cy="173382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086137" y="2495550"/>
              <a:ext cx="22475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Laptop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53C0FC2-2334-4867-958E-9048BE89F8FB}"/>
              </a:ext>
            </a:extLst>
          </p:cNvPr>
          <p:cNvGrpSpPr/>
          <p:nvPr/>
        </p:nvGrpSpPr>
        <p:grpSpPr>
          <a:xfrm>
            <a:off x="1524001" y="2926569"/>
            <a:ext cx="2826882" cy="2057400"/>
            <a:chOff x="1524001" y="3028950"/>
            <a:chExt cx="2826882" cy="2057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1" y="3028950"/>
              <a:ext cx="2826882" cy="173382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828800" y="4747796"/>
              <a:ext cx="22475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Notebook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6723576-9443-4447-8396-B55476347EA2}"/>
              </a:ext>
            </a:extLst>
          </p:cNvPr>
          <p:cNvGrpSpPr/>
          <p:nvPr/>
        </p:nvGrpSpPr>
        <p:grpSpPr>
          <a:xfrm>
            <a:off x="4811127" y="2926569"/>
            <a:ext cx="2826882" cy="2014954"/>
            <a:chOff x="4811127" y="3028950"/>
            <a:chExt cx="2826882" cy="201495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1127" y="3028950"/>
              <a:ext cx="2826882" cy="167819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109174" y="4705350"/>
              <a:ext cx="22475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600" dirty="0">
                  <a:solidFill>
                    <a:schemeClr val="bg1"/>
                  </a:solidFill>
                </a:rPr>
                <a:t>Chrome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380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5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75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03835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25634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8575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pitchFamily="34" charset="0"/>
              </a:rPr>
              <a:t>What is the Computer …?</a:t>
            </a:r>
            <a:endParaRPr lang="en-US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019085"/>
            <a:ext cx="7620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Computer is a electronic machine that convert data into information, according to user given instructions. It also can store data and information  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2495550"/>
            <a:ext cx="16002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</a:t>
            </a:r>
          </a:p>
        </p:txBody>
      </p:sp>
      <p:sp>
        <p:nvSpPr>
          <p:cNvPr id="6" name="Rectangle 5"/>
          <p:cNvSpPr/>
          <p:nvPr/>
        </p:nvSpPr>
        <p:spPr>
          <a:xfrm>
            <a:off x="6553200" y="2495550"/>
            <a:ext cx="16002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667000" y="2952750"/>
            <a:ext cx="1028700" cy="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486400" y="2952750"/>
            <a:ext cx="990600" cy="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771900" y="2416969"/>
            <a:ext cx="1600200" cy="990600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PROCESS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71900" y="4212431"/>
            <a:ext cx="1600200" cy="72151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STORAGE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343400" y="3486150"/>
            <a:ext cx="0" cy="6096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800600" y="3486150"/>
            <a:ext cx="0" cy="5715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7540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25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2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6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85750"/>
            <a:ext cx="9144000" cy="461665"/>
          </a:xfrm>
          <a:prstGeom prst="rect">
            <a:avLst/>
          </a:prstGeom>
          <a:noFill/>
          <a:effectLst>
            <a:outerShdw blurRad="1270000" sx="200000" sy="200000" algn="ctr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pitchFamily="34" charset="0"/>
              </a:rPr>
              <a:t>First Generation computers </a:t>
            </a:r>
            <a:r>
              <a:rPr lang="en-US" sz="2400" b="1" dirty="0">
                <a:solidFill>
                  <a:schemeClr val="bg1"/>
                </a:solidFill>
                <a:latin typeface="Arial Black" pitchFamily="34" charset="0"/>
              </a:rPr>
              <a:t>(</a:t>
            </a:r>
            <a:r>
              <a:rPr lang="en-US" sz="2400" b="1" dirty="0">
                <a:solidFill>
                  <a:schemeClr val="bg1"/>
                </a:solidFill>
              </a:rPr>
              <a:t>1946 - 1959)</a:t>
            </a:r>
            <a:endParaRPr lang="en-US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963455"/>
            <a:ext cx="8353425" cy="984885"/>
          </a:xfrm>
          <a:prstGeom prst="rect">
            <a:avLst/>
          </a:prstGeom>
          <a:noFill/>
          <a:effectLst>
            <a:outerShdw blurRad="1270000" sx="200000" sy="200000" algn="ctr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Technology                            :    Vacuum Tubes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Programming Language      :    Machine language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Punch Cards , paper tapes , magnetic tapes are used for input, process, output and storage of data.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2551891"/>
            <a:ext cx="3552825" cy="2308324"/>
          </a:xfrm>
          <a:prstGeom prst="rect">
            <a:avLst/>
          </a:prstGeom>
          <a:noFill/>
          <a:effectLst>
            <a:outerShdw blurRad="1270000" sx="200000" sy="200000" algn="ctr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Generate high heat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Slow in processing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Large in size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Not Portable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Consumes lot of electricity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Supported machine language only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Very expensive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Do 5000 additions for second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Do 350 multiplications for second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3380" y="2114550"/>
            <a:ext cx="3933825" cy="338554"/>
          </a:xfrm>
          <a:prstGeom prst="rect">
            <a:avLst/>
          </a:prstGeom>
          <a:noFill/>
          <a:effectLst>
            <a:outerShdw blurRad="1270000" sx="200000" sy="200000" algn="ctr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Characteristics 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563289"/>
            <a:ext cx="3619119" cy="241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97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5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47800" y="211455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" y="209549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Examples       : ENIAC , EDVAC , UNIVAC , IBM 701 , IBM 650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85798" y="819150"/>
            <a:ext cx="2185102" cy="2019486"/>
            <a:chOff x="685798" y="819150"/>
            <a:chExt cx="2185102" cy="201948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799" y="819150"/>
              <a:ext cx="2185101" cy="164610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85798" y="2489502"/>
              <a:ext cx="2185101" cy="349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ENIAC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327070" y="819150"/>
            <a:ext cx="2266632" cy="2019486"/>
            <a:chOff x="3327070" y="819150"/>
            <a:chExt cx="2266632" cy="201948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7070" y="819150"/>
              <a:ext cx="2266632" cy="164610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367835" y="2489502"/>
              <a:ext cx="2185101" cy="349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EDVAC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59163" y="2931016"/>
            <a:ext cx="2514600" cy="2000040"/>
            <a:chOff x="2069770" y="2954829"/>
            <a:chExt cx="2514600" cy="200004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9770" y="2954829"/>
              <a:ext cx="2514600" cy="165219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275285" y="4605735"/>
              <a:ext cx="2185101" cy="349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IBM 650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1F4C3C8-6390-4DF8-908B-D84DA92CB842}"/>
              </a:ext>
            </a:extLst>
          </p:cNvPr>
          <p:cNvGrpSpPr/>
          <p:nvPr/>
        </p:nvGrpSpPr>
        <p:grpSpPr>
          <a:xfrm>
            <a:off x="6063126" y="819150"/>
            <a:ext cx="2502230" cy="1995243"/>
            <a:chOff x="6063126" y="819150"/>
            <a:chExt cx="2502230" cy="1995243"/>
          </a:xfrm>
        </p:grpSpPr>
        <p:sp>
          <p:nvSpPr>
            <p:cNvPr id="12" name="TextBox 11"/>
            <p:cNvSpPr txBox="1"/>
            <p:nvPr/>
          </p:nvSpPr>
          <p:spPr>
            <a:xfrm>
              <a:off x="6196899" y="2465259"/>
              <a:ext cx="2185101" cy="349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UNIVAC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32"/>
            <a:stretch/>
          </p:blipFill>
          <p:spPr>
            <a:xfrm>
              <a:off x="6063126" y="819150"/>
              <a:ext cx="2502230" cy="1634237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72B1AB6-658F-46F3-981E-E7ABCEA0F6B3}"/>
              </a:ext>
            </a:extLst>
          </p:cNvPr>
          <p:cNvGrpSpPr/>
          <p:nvPr/>
        </p:nvGrpSpPr>
        <p:grpSpPr>
          <a:xfrm>
            <a:off x="1752600" y="2937099"/>
            <a:ext cx="2419031" cy="1995243"/>
            <a:chOff x="1752600" y="2937099"/>
            <a:chExt cx="2419031" cy="1995243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24" t="33630" r="35250" b="27852"/>
            <a:stretch/>
          </p:blipFill>
          <p:spPr bwMode="auto">
            <a:xfrm>
              <a:off x="1752600" y="2937099"/>
              <a:ext cx="2419031" cy="16461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1853499" y="4583208"/>
              <a:ext cx="2185101" cy="349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IBM 701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06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5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750"/>
                            </p:stCondLst>
                            <p:childTnLst>
                              <p:par>
                                <p:cTn id="26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8575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pitchFamily="34" charset="0"/>
              </a:rPr>
              <a:t>Second Generation computers </a:t>
            </a:r>
            <a:r>
              <a:rPr lang="en-US" sz="2400" b="1" dirty="0">
                <a:solidFill>
                  <a:schemeClr val="bg1"/>
                </a:solidFill>
                <a:latin typeface="Arial Black" pitchFamily="34" charset="0"/>
              </a:rPr>
              <a:t>(</a:t>
            </a:r>
            <a:r>
              <a:rPr lang="en-US" sz="2400" b="1" dirty="0">
                <a:solidFill>
                  <a:schemeClr val="bg1"/>
                </a:solidFill>
              </a:rPr>
              <a:t>1959-1965)</a:t>
            </a:r>
            <a:endParaRPr lang="en-US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3887" y="971550"/>
            <a:ext cx="852011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Technology                            :    Transistors</a:t>
            </a:r>
          </a:p>
          <a:p>
            <a:r>
              <a:rPr lang="en-US" sz="1600" dirty="0">
                <a:solidFill>
                  <a:schemeClr val="bg1"/>
                </a:solidFill>
              </a:rPr>
              <a:t>Programming Language      :    Assembly language and High level programming languages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                                                     (FORTRAN,COBOL ) used 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Magnetic cores used as a primary storage and magnetic tapes , disks used as secondary storage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1975" y="2876550"/>
            <a:ext cx="35528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Faster than 1st generation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Smaller than 1st generation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Generate high heat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Less heat generation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Expensive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3885" y="2402473"/>
            <a:ext cx="3933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Characteristics 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516" y="2505100"/>
            <a:ext cx="3569809" cy="213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50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250"/>
                            </p:stCondLst>
                            <p:childTnLst>
                              <p:par>
                                <p:cTn id="2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7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2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2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75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1500" y="209549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Examples       :  IBM1620 , IBM7094 , CDC1604 , CDC3600 , UNIVAC 1108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0" y="224858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235347-D8FE-46AD-9251-77C31D7A23FC}"/>
              </a:ext>
            </a:extLst>
          </p:cNvPr>
          <p:cNvGrpSpPr/>
          <p:nvPr/>
        </p:nvGrpSpPr>
        <p:grpSpPr>
          <a:xfrm>
            <a:off x="571500" y="799374"/>
            <a:ext cx="2468880" cy="1957042"/>
            <a:chOff x="571500" y="799374"/>
            <a:chExt cx="2468880" cy="195704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00" y="799374"/>
              <a:ext cx="2468880" cy="161848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71500" y="2417862"/>
              <a:ext cx="24688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IBM1620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584DFA4-AE74-45A0-8411-1F2456C6B349}"/>
              </a:ext>
            </a:extLst>
          </p:cNvPr>
          <p:cNvGrpSpPr/>
          <p:nvPr/>
        </p:nvGrpSpPr>
        <p:grpSpPr>
          <a:xfrm>
            <a:off x="3337560" y="799374"/>
            <a:ext cx="2468880" cy="1957042"/>
            <a:chOff x="3337560" y="799374"/>
            <a:chExt cx="2468880" cy="195704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0425" y="799374"/>
              <a:ext cx="2377440" cy="16002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337560" y="2417862"/>
              <a:ext cx="24688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IBM7094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BC8018F-B6EB-4784-A1B9-54EEF31AAC68}"/>
              </a:ext>
            </a:extLst>
          </p:cNvPr>
          <p:cNvGrpSpPr/>
          <p:nvPr/>
        </p:nvGrpSpPr>
        <p:grpSpPr>
          <a:xfrm>
            <a:off x="6172200" y="808518"/>
            <a:ext cx="2468880" cy="1947898"/>
            <a:chOff x="6172200" y="808518"/>
            <a:chExt cx="2468880" cy="1947898"/>
          </a:xfrm>
        </p:grpSpPr>
        <p:sp>
          <p:nvSpPr>
            <p:cNvPr id="9" name="TextBox 8"/>
            <p:cNvSpPr txBox="1"/>
            <p:nvPr/>
          </p:nvSpPr>
          <p:spPr>
            <a:xfrm>
              <a:off x="6172200" y="2417862"/>
              <a:ext cx="24688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CDC1604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808518"/>
              <a:ext cx="2438400" cy="1600199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B1E7872-C37F-4BE8-9821-BBF945C3D40C}"/>
              </a:ext>
            </a:extLst>
          </p:cNvPr>
          <p:cNvGrpSpPr/>
          <p:nvPr/>
        </p:nvGrpSpPr>
        <p:grpSpPr>
          <a:xfrm>
            <a:off x="1884045" y="2952750"/>
            <a:ext cx="2468880" cy="1905116"/>
            <a:chOff x="1884045" y="2952750"/>
            <a:chExt cx="2468880" cy="190511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9765" y="2952750"/>
              <a:ext cx="2377440" cy="156656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884045" y="4519312"/>
              <a:ext cx="24688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CDC3600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B6BFE37-012F-47A5-BF14-5C0ED32B1F38}"/>
              </a:ext>
            </a:extLst>
          </p:cNvPr>
          <p:cNvGrpSpPr/>
          <p:nvPr/>
        </p:nvGrpSpPr>
        <p:grpSpPr>
          <a:xfrm>
            <a:off x="4828699" y="2952750"/>
            <a:ext cx="2468880" cy="1894820"/>
            <a:chOff x="4828699" y="2952750"/>
            <a:chExt cx="2468880" cy="189482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2" t="14863" r="5151" b="9079"/>
            <a:stretch/>
          </p:blipFill>
          <p:spPr>
            <a:xfrm>
              <a:off x="4876800" y="2952750"/>
              <a:ext cx="2372678" cy="155626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828699" y="4509016"/>
              <a:ext cx="24688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600" dirty="0">
                  <a:solidFill>
                    <a:schemeClr val="bg1"/>
                  </a:solidFill>
                </a:rPr>
                <a:t>UNIVAC 1108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326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5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75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750"/>
                            </p:stCondLst>
                            <p:childTnLst>
                              <p:par>
                                <p:cTn id="26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8575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pitchFamily="34" charset="0"/>
              </a:rPr>
              <a:t>Third Generation computers </a:t>
            </a:r>
            <a:r>
              <a:rPr lang="en-US" sz="2400" b="1" dirty="0">
                <a:solidFill>
                  <a:schemeClr val="bg1"/>
                </a:solidFill>
                <a:latin typeface="Arial Black" pitchFamily="34" charset="0"/>
              </a:rPr>
              <a:t>(</a:t>
            </a:r>
            <a:r>
              <a:rPr lang="en-US" sz="2400" b="1" dirty="0">
                <a:solidFill>
                  <a:schemeClr val="bg1"/>
                </a:solidFill>
              </a:rPr>
              <a:t>1965 - 1971)</a:t>
            </a:r>
            <a:endParaRPr lang="en-US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0987" y="1053465"/>
            <a:ext cx="858202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Technology                            :    Integrated Circuits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Programming Language      :    High level programming languages such as COBOL , PASCAL, BASIC etc.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Used keyboards, mouse and monitors as input out puts devices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1975" y="2737068"/>
            <a:ext cx="35528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Faster than 2</a:t>
            </a:r>
            <a:r>
              <a:rPr lang="en-US" sz="1600" baseline="30000" dirty="0">
                <a:solidFill>
                  <a:schemeClr val="bg1"/>
                </a:solidFill>
              </a:rPr>
              <a:t>nd</a:t>
            </a:r>
            <a:r>
              <a:rPr lang="en-US" sz="1600" dirty="0">
                <a:solidFill>
                  <a:schemeClr val="bg1"/>
                </a:solidFill>
              </a:rPr>
              <a:t>  generation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Small in size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Low power consumption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Cheaper than 2</a:t>
            </a:r>
            <a:r>
              <a:rPr lang="en-US" sz="1600" baseline="30000" dirty="0">
                <a:solidFill>
                  <a:schemeClr val="bg1"/>
                </a:solidFill>
              </a:rPr>
              <a:t>nd</a:t>
            </a:r>
            <a:r>
              <a:rPr lang="en-US" sz="1600" dirty="0">
                <a:solidFill>
                  <a:schemeClr val="bg1"/>
                </a:solidFill>
              </a:rPr>
              <a:t> generation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Less heat generated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887" y="2233196"/>
            <a:ext cx="3933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Characteristics 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" r="1"/>
          <a:stretch/>
        </p:blipFill>
        <p:spPr>
          <a:xfrm>
            <a:off x="4700588" y="2513647"/>
            <a:ext cx="3519510" cy="192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05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5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2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7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2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7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47800" y="211455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" y="209549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Examples       : IBM-360 series , Honeywell-6000 series , IBM-370/168 , TDC-316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685366" y="1419999"/>
            <a:ext cx="2362201" cy="2127766"/>
            <a:chOff x="761999" y="1047750"/>
            <a:chExt cx="2362201" cy="212776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" y="1047750"/>
              <a:ext cx="2362200" cy="177165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61999" y="2836962"/>
              <a:ext cx="23598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IBM-360 series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105575" y="1391172"/>
            <a:ext cx="2514425" cy="2094978"/>
            <a:chOff x="3436056" y="1047750"/>
            <a:chExt cx="2514425" cy="209497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819"/>
            <a:stretch/>
          </p:blipFill>
          <p:spPr>
            <a:xfrm>
              <a:off x="3436056" y="1047750"/>
              <a:ext cx="2514425" cy="175642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436056" y="2804174"/>
              <a:ext cx="25144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Honeywell-6000 series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386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5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8575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pitchFamily="34" charset="0"/>
              </a:rPr>
              <a:t>Fourth Generation computers </a:t>
            </a:r>
            <a:r>
              <a:rPr lang="en-US" sz="2400" b="1" dirty="0">
                <a:solidFill>
                  <a:schemeClr val="bg1"/>
                </a:solidFill>
                <a:latin typeface="Arial Black" pitchFamily="34" charset="0"/>
              </a:rPr>
              <a:t>(</a:t>
            </a:r>
            <a:r>
              <a:rPr lang="en-US" sz="2400" b="1" dirty="0">
                <a:solidFill>
                  <a:schemeClr val="bg1"/>
                </a:solidFill>
              </a:rPr>
              <a:t>1971 - 1980)</a:t>
            </a:r>
            <a:endParaRPr lang="en-US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3887" y="1053465"/>
            <a:ext cx="83677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Technology                            :    Microprocessor with VLSI  (Very large Scale Integration)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Programming Language      :    High level programming languages such as C , C++ , DBASE etc.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Use keyboard , mouse , monitor , printer and more input output devices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1975" y="2724150"/>
            <a:ext cx="355282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Very small in size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Faster than 3</a:t>
            </a:r>
            <a:r>
              <a:rPr lang="en-US" sz="1600" baseline="30000" dirty="0">
                <a:solidFill>
                  <a:schemeClr val="bg1"/>
                </a:solidFill>
              </a:rPr>
              <a:t>rd</a:t>
            </a:r>
            <a:r>
              <a:rPr lang="en-US" sz="1600" dirty="0">
                <a:solidFill>
                  <a:schemeClr val="bg1"/>
                </a:solidFill>
              </a:rPr>
              <a:t> generation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Portable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Upgradable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Large memory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More energy efficiency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600" dirty="0">
                <a:solidFill>
                  <a:schemeClr val="bg1"/>
                </a:solidFill>
              </a:rPr>
              <a:t>Cheapest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887" y="2266950"/>
            <a:ext cx="3933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Characteristics 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352698"/>
            <a:ext cx="2880395" cy="254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06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2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7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25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10797</TotalTime>
  <Words>457</Words>
  <Application>Microsoft Office PowerPoint</Application>
  <PresentationFormat>On-screen Show (16:9)</PresentationFormat>
  <Paragraphs>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Lasitha Lakmal</cp:lastModifiedBy>
  <cp:revision>87</cp:revision>
  <dcterms:created xsi:type="dcterms:W3CDTF">2022-06-10T04:09:02Z</dcterms:created>
  <dcterms:modified xsi:type="dcterms:W3CDTF">2024-06-02T06:05:47Z</dcterms:modified>
</cp:coreProperties>
</file>